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8"/>
  </p:notesMasterIdLst>
  <p:sldIdLst>
    <p:sldId id="283" r:id="rId3"/>
    <p:sldId id="262" r:id="rId4"/>
    <p:sldId id="270" r:id="rId5"/>
    <p:sldId id="261" r:id="rId6"/>
    <p:sldId id="257" r:id="rId7"/>
    <p:sldId id="263" r:id="rId8"/>
    <p:sldId id="268" r:id="rId9"/>
    <p:sldId id="258" r:id="rId10"/>
    <p:sldId id="260" r:id="rId11"/>
    <p:sldId id="264" r:id="rId12"/>
    <p:sldId id="265" r:id="rId13"/>
    <p:sldId id="266" r:id="rId14"/>
    <p:sldId id="267" r:id="rId15"/>
    <p:sldId id="269" r:id="rId16"/>
    <p:sldId id="271"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3" d="100"/>
          <a:sy n="113" d="100"/>
        </p:scale>
        <p:origin x="45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1" Type="http://schemas.openxmlformats.org/officeDocument/2006/relationships/tableStyles" Target="tableStyles.xml"/><Relationship Id="rId20" Type="http://schemas.openxmlformats.org/officeDocument/2006/relationships/viewProps" Target="viewProps.xml"/><Relationship Id="rId2" Type="http://schemas.openxmlformats.org/officeDocument/2006/relationships/theme" Target="theme/theme1.xml"/><Relationship Id="rId19" Type="http://schemas.openxmlformats.org/officeDocument/2006/relationships/presProps" Target="presProps.xml"/><Relationship Id="rId18" Type="http://schemas.openxmlformats.org/officeDocument/2006/relationships/notesMaster" Target="notesMasters/notesMaster1.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11F606-F3BF-4C22-8C0E-2F5A50444470}" type="datetimeFigureOut">
              <a:rPr lang="en-IN" smtClean="0"/>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C2E108-3F3E-4E75-A942-F5442BB52925}" type="slidenum">
              <a:rPr lang="en-IN" smtClean="0"/>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923F103-BC34-4FE4-A40E-EDDEECFDA5D0}"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endParaRPr lang="en-US"/>
          </a:p>
        </p:txBody>
      </p:sp>
      <p:sp>
        <p:nvSpPr>
          <p:cNvPr id="5" name="Date Placeholder 4"/>
          <p:cNvSpPr>
            <a:spLocks noGrp="1"/>
          </p:cNvSpPr>
          <p:nvPr>
            <p:ph type="dt" sz="half" idx="10"/>
          </p:nvPr>
        </p:nvSpPr>
        <p:spPr/>
        <p:txBody>
          <a:bodyPr/>
          <a:lstStyle/>
          <a:p>
            <a:fld id="{2BE451C3-0FF4-47C4-B829-773ADF60F88C}" type="datetimeFigureOut">
              <a:rPr lang="en-US" smtClean="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fld>
            <a:endParaRPr lang="en-US" dirty="0"/>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endParaRPr lang="en-US"/>
          </a:p>
        </p:txBody>
      </p:sp>
      <p:sp>
        <p:nvSpPr>
          <p:cNvPr id="5" name="Date Placeholder 4"/>
          <p:cNvSpPr>
            <a:spLocks noGrp="1"/>
          </p:cNvSpPr>
          <p:nvPr>
            <p:ph type="dt" sz="half" idx="10"/>
          </p:nvPr>
        </p:nvSpPr>
        <p:spPr/>
        <p:txBody>
          <a:bodyPr/>
          <a:lstStyle/>
          <a:p>
            <a:fld id="{2BE451C3-0FF4-47C4-B829-773ADF60F88C}" type="datetimeFigureOut">
              <a:rPr lang="en-US" smtClean="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fld>
            <a:endParaRPr lang="en-US" dirty="0"/>
          </a:p>
        </p:txBody>
      </p:sp>
    </p:spTree>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endParaRPr lang="en-US"/>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endParaRPr lang="en-US"/>
          </a:p>
        </p:txBody>
      </p:sp>
      <p:sp>
        <p:nvSpPr>
          <p:cNvPr id="5" name="Date Placeholder 4"/>
          <p:cNvSpPr>
            <a:spLocks noGrp="1"/>
          </p:cNvSpPr>
          <p:nvPr>
            <p:ph type="dt" sz="half" idx="10"/>
          </p:nvPr>
        </p:nvSpPr>
        <p:spPr/>
        <p:txBody>
          <a:bodyPr/>
          <a:lstStyle/>
          <a:p>
            <a:fld id="{2BE451C3-0FF4-47C4-B829-773ADF60F88C}" type="datetimeFigureOut">
              <a:rPr lang="en-US" smtClean="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endParaRPr lang="en-US" sz="8000" dirty="0">
              <a:solidFill>
                <a:schemeClr val="tx1"/>
              </a:solidFill>
              <a:effectLst/>
            </a:endParaRP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endParaRPr lang="en-US" sz="8000" dirty="0">
              <a:solidFill>
                <a:schemeClr val="tx1"/>
              </a:solidFill>
              <a:effectLst/>
            </a:endParaRPr>
          </a:p>
        </p:txBody>
      </p:sp>
    </p:spTree>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endParaRPr lang="en-US"/>
          </a:p>
        </p:txBody>
      </p:sp>
      <p:sp>
        <p:nvSpPr>
          <p:cNvPr id="5" name="Date Placeholder 4"/>
          <p:cNvSpPr>
            <a:spLocks noGrp="1"/>
          </p:cNvSpPr>
          <p:nvPr>
            <p:ph type="dt" sz="half" idx="10"/>
          </p:nvPr>
        </p:nvSpPr>
        <p:spPr/>
        <p:txBody>
          <a:bodyPr/>
          <a:lstStyle/>
          <a:p>
            <a:fld id="{2BE451C3-0FF4-47C4-B829-773ADF60F88C}" type="datetimeFigureOut">
              <a:rPr lang="en-US" smtClean="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fld>
            <a:endParaRPr lang="en-US" dirty="0"/>
          </a:p>
        </p:txBody>
      </p:sp>
    </p:spTree>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endParaRPr lang="en-US"/>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endParaRPr lang="en-US"/>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endParaRPr lang="en-US"/>
          </a:p>
        </p:txBody>
      </p:sp>
      <p:sp>
        <p:nvSpPr>
          <p:cNvPr id="3" name="Date Placeholder 2"/>
          <p:cNvSpPr>
            <a:spLocks noGrp="1"/>
          </p:cNvSpPr>
          <p:nvPr>
            <p:ph type="dt" sz="half" idx="10"/>
          </p:nvPr>
        </p:nvSpPr>
        <p:spPr/>
        <p:txBody>
          <a:bodyPr/>
          <a:lstStyle/>
          <a:p>
            <a:fld id="{2BE451C3-0FF4-47C4-B829-773ADF60F88C}" type="datetimeFigureOut">
              <a:rPr lang="en-US" smtClean="0"/>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fld>
            <a:endParaRPr lang="en-US" dirty="0"/>
          </a:p>
        </p:txBody>
      </p:sp>
    </p:spTree>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endParaRPr lang="en-US"/>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endParaRPr lang="en-US"/>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endParaRPr lang="en-US"/>
          </a:p>
        </p:txBody>
      </p:sp>
      <p:sp>
        <p:nvSpPr>
          <p:cNvPr id="3" name="Date Placeholder 2"/>
          <p:cNvSpPr>
            <a:spLocks noGrp="1"/>
          </p:cNvSpPr>
          <p:nvPr>
            <p:ph type="dt" sz="half" idx="10"/>
          </p:nvPr>
        </p:nvSpPr>
        <p:spPr/>
        <p:txBody>
          <a:bodyPr/>
          <a:lstStyle/>
          <a:p>
            <a:fld id="{2BE451C3-0FF4-47C4-B829-773ADF60F88C}" type="datetimeFigureOut">
              <a:rPr lang="en-US" smtClean="0"/>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fld>
            <a:endParaRPr lang="en-US" dirty="0"/>
          </a:p>
        </p:txBody>
      </p:sp>
    </p:spTree>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53086D93-FCAC-47E0-A2EE-787E62CA814C}"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CDA879A6-0FD0-4734-A311-86BFCA472E6E}"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endParaRPr lang="en-US"/>
          </a:p>
        </p:txBody>
      </p:sp>
      <p:sp>
        <p:nvSpPr>
          <p:cNvPr id="4" name="Date Placeholder 3"/>
          <p:cNvSpPr>
            <a:spLocks noGrp="1"/>
          </p:cNvSpPr>
          <p:nvPr>
            <p:ph type="dt" sz="half" idx="10"/>
          </p:nvPr>
        </p:nvSpPr>
        <p:spPr/>
        <p:txBody>
          <a:bodyPr/>
          <a:lstStyle/>
          <a:p>
            <a:fld id="{F34E6425-0181-43F2-84FC-787E803FD2F8}"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smtClean="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4" name="Content Placeholder 3"/>
          <p:cNvSpPr>
            <a:spLocks noGrp="1"/>
          </p:cNvSpPr>
          <p:nvPr>
            <p:ph sz="half" idx="2"/>
          </p:nvPr>
        </p:nvSpPr>
        <p:spPr>
          <a:xfrm>
            <a:off x="913795" y="2912232"/>
            <a:ext cx="5107208" cy="287896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6" name="Content Placeholder 5"/>
          <p:cNvSpPr>
            <a:spLocks noGrp="1"/>
          </p:cNvSpPr>
          <p:nvPr>
            <p:ph sz="quarter" idx="4"/>
          </p:nvPr>
        </p:nvSpPr>
        <p:spPr>
          <a:xfrm>
            <a:off x="6172200" y="2912232"/>
            <a:ext cx="5095357" cy="287896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smtClean="0"/>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smtClean="0"/>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smtClean="0"/>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endParaRPr lang="en-US"/>
          </a:p>
        </p:txBody>
      </p:sp>
      <p:sp>
        <p:nvSpPr>
          <p:cNvPr id="5" name="Date Placeholder 4"/>
          <p:cNvSpPr>
            <a:spLocks noGrp="1"/>
          </p:cNvSpPr>
          <p:nvPr>
            <p:ph type="dt" sz="half" idx="10"/>
          </p:nvPr>
        </p:nvSpPr>
        <p:spPr/>
        <p:txBody>
          <a:bodyPr/>
          <a:lstStyle/>
          <a:p>
            <a:fld id="{76E86A4C-8E40-4F87-A4F0-01A0687C5742}" type="datetimeFigureOut">
              <a:rPr lang="en-US" smtClean="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endParaRPr lang="en-US"/>
          </a:p>
        </p:txBody>
      </p:sp>
      <p:sp>
        <p:nvSpPr>
          <p:cNvPr id="5" name="Date Placeholder 4"/>
          <p:cNvSpPr>
            <a:spLocks noGrp="1"/>
          </p:cNvSpPr>
          <p:nvPr>
            <p:ph type="dt" sz="half" idx="10"/>
          </p:nvPr>
        </p:nvSpPr>
        <p:spPr/>
        <p:txBody>
          <a:bodyPr/>
          <a:lstStyle/>
          <a:p>
            <a:fld id="{35E72C73-2D91-4E12-BA25-F0AA0C03599B}" type="datetimeFigureOut">
              <a:rPr lang="en-US" smtClean="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2BE451C3-0FF4-47C4-B829-773ADF60F88C}" type="datetimeFigureOut">
              <a:rPr lang="en-US" smtClean="0"/>
            </a:fld>
            <a:endParaRPr lang="en-US" dirty="0"/>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D57F1E4F-1CFF-5643-939E-217C01CDF565}" type="slidenum">
              <a:rPr lang="en-US" smtClean="0"/>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sldNum="0" hdr="0" ftr="0" dt="0"/>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sp>
        <p:nvSpPr>
          <p:cNvPr id="3" name="Content Placeholder 2"/>
          <p:cNvSpPr>
            <a:spLocks noGrp="1"/>
          </p:cNvSpPr>
          <p:nvPr>
            <p:ph idx="1"/>
          </p:nvPr>
        </p:nvSpPr>
        <p:spPr/>
        <p:txBody>
          <a:bodyPr/>
          <a:p>
            <a:endParaRPr lang="en-US"/>
          </a:p>
        </p:txBody>
      </p:sp>
      <p:pic>
        <p:nvPicPr>
          <p:cNvPr id="4" name="image3.jpeg"/>
          <p:cNvPicPr>
            <a:picLocks noChangeAspect="1"/>
          </p:cNvPicPr>
          <p:nvPr/>
        </p:nvPicPr>
        <p:blipFill>
          <a:blip r:embed="rId1" cstate="print"/>
          <a:stretch>
            <a:fillRect/>
          </a:stretch>
        </p:blipFill>
        <p:spPr>
          <a:xfrm>
            <a:off x="777240" y="734695"/>
            <a:ext cx="10953115" cy="4031615"/>
          </a:xfrm>
          <a:prstGeom prst="rect">
            <a:avLst/>
          </a:prstGeom>
        </p:spPr>
      </p:pic>
      <p:sp>
        <p:nvSpPr>
          <p:cNvPr id="6" name="Text Box 5"/>
          <p:cNvSpPr txBox="1"/>
          <p:nvPr/>
        </p:nvSpPr>
        <p:spPr>
          <a:xfrm>
            <a:off x="2343150" y="4726305"/>
            <a:ext cx="9093200" cy="645160"/>
          </a:xfrm>
          <a:prstGeom prst="rect">
            <a:avLst/>
          </a:prstGeom>
          <a:noFill/>
        </p:spPr>
        <p:txBody>
          <a:bodyPr wrap="square" rtlCol="0">
            <a:spAutoFit/>
          </a:bodyPr>
          <a:p>
            <a:pPr algn="ctr"/>
            <a:r>
              <a:rPr lang="en-US" sz="3600">
                <a:solidFill>
                  <a:schemeClr val="tx1"/>
                </a:solidFill>
                <a:effectLst>
                  <a:outerShdw blurRad="38100" dist="19050" dir="2700000" algn="tl" rotWithShape="0">
                    <a:schemeClr val="dk1">
                      <a:alpha val="40000"/>
                    </a:schemeClr>
                  </a:outerShdw>
                </a:effectLst>
              </a:rPr>
              <a:t>DEPARTMENT OF ZOOLOGY</a:t>
            </a:r>
            <a:endParaRPr lang="en-US" sz="3600">
              <a:solidFill>
                <a:schemeClr val="tx1"/>
              </a:solidFill>
              <a:effectLst>
                <a:outerShdw blurRad="38100" dist="19050" dir="2700000" algn="tl" rotWithShape="0">
                  <a:schemeClr val="dk1">
                    <a:alpha val="40000"/>
                  </a:schemeClr>
                </a:outerShdw>
              </a:effectLs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12800" y="1295400"/>
            <a:ext cx="10454757" cy="4495800"/>
          </a:xfrm>
        </p:spPr>
        <p:txBody>
          <a:bodyPr/>
          <a:lstStyle/>
          <a:p>
            <a:pPr>
              <a:lnSpc>
                <a:spcPct val="150000"/>
              </a:lnSpc>
            </a:pPr>
            <a:r>
              <a:rPr lang="en-IN" b="1" dirty="0"/>
              <a:t>B. Splitting phase</a:t>
            </a:r>
            <a:endParaRPr lang="en-IN" b="1" dirty="0"/>
          </a:p>
          <a:p>
            <a:pPr>
              <a:lnSpc>
                <a:spcPct val="150000"/>
              </a:lnSpc>
            </a:pPr>
            <a:r>
              <a:rPr lang="en-IN" dirty="0"/>
              <a:t>4. The six carbon fructose 1,6- bisphosphate is split (hence the name glycolysis) to two three-carbon compounds, glyceraldehyde 3-phosphate and dihydroxyacetone phosphate by the enzyme aldolase (fructose 1,6- bisphosphate aldolase).</a:t>
            </a:r>
            <a:endParaRPr lang="en-IN" dirty="0"/>
          </a:p>
          <a:p>
            <a:pPr>
              <a:lnSpc>
                <a:spcPct val="150000"/>
              </a:lnSpc>
            </a:pPr>
            <a:r>
              <a:rPr lang="en-IN" dirty="0"/>
              <a:t> 5. The enzyme </a:t>
            </a:r>
            <a:r>
              <a:rPr lang="en-IN" dirty="0" err="1"/>
              <a:t>phosphotriose</a:t>
            </a:r>
            <a:r>
              <a:rPr lang="en-IN" dirty="0"/>
              <a:t> isomerase catalyses the reversible interconversion of glyceraldehyde 3-phosphate and dihydroxyacetone phosphate. Thus, two molecules of glyceraldehyde 3-phosphate are obtained from one molecule of glucose.</a:t>
            </a:r>
            <a:endParaRPr lang="en-IN" dirty="0"/>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36600" y="982133"/>
            <a:ext cx="10530957" cy="4809067"/>
          </a:xfrm>
        </p:spPr>
        <p:txBody>
          <a:bodyPr/>
          <a:lstStyle/>
          <a:p>
            <a:pPr marL="0" indent="0">
              <a:lnSpc>
                <a:spcPct val="150000"/>
              </a:lnSpc>
              <a:buNone/>
            </a:pPr>
            <a:r>
              <a:rPr lang="en-IN" b="1" dirty="0"/>
              <a:t>C. Energy generation phase</a:t>
            </a:r>
            <a:endParaRPr lang="en-IN" b="1" dirty="0"/>
          </a:p>
          <a:p>
            <a:pPr>
              <a:lnSpc>
                <a:spcPct val="150000"/>
              </a:lnSpc>
            </a:pPr>
            <a:r>
              <a:rPr lang="en-IN" dirty="0"/>
              <a:t> 6. Glyceraldehyde 3-phosphate dehydrogenase converts glyceraldehyde 3-phosphate to 1,3-bisphosphoglycerate. This step is important as it is involved in the formation of NADH + H+ and a high energy compound 1,3-bisphosphoglycerate. </a:t>
            </a:r>
            <a:endParaRPr lang="en-IN" dirty="0"/>
          </a:p>
          <a:p>
            <a:pPr>
              <a:lnSpc>
                <a:spcPct val="150000"/>
              </a:lnSpc>
            </a:pPr>
            <a:r>
              <a:rPr lang="en-IN" dirty="0"/>
              <a:t>Iodoacetate and arsenate inhibit the enzyme glyceraldehyde 3-phosphate dehydrogenase.</a:t>
            </a:r>
            <a:endParaRPr lang="en-IN" dirty="0"/>
          </a:p>
          <a:p>
            <a:pPr>
              <a:lnSpc>
                <a:spcPct val="150000"/>
              </a:lnSpc>
            </a:pPr>
            <a:r>
              <a:rPr lang="en-IN" dirty="0"/>
              <a:t> In aerobic condition, NADH passes through the electron transport chain and 6 ATP (2 u 3 ATP) are synthesized by oxidative phosphorylation.</a:t>
            </a:r>
            <a:endParaRPr lang="en-IN" dirty="0"/>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0595" y="1173196"/>
            <a:ext cx="10353762" cy="4491004"/>
          </a:xfrm>
        </p:spPr>
        <p:txBody>
          <a:bodyPr/>
          <a:lstStyle/>
          <a:p>
            <a:pPr>
              <a:lnSpc>
                <a:spcPct val="150000"/>
              </a:lnSpc>
            </a:pPr>
            <a:r>
              <a:rPr lang="en-US" dirty="0"/>
              <a:t>7. The enzyme phosphoglycerate kinase acts on 1,3-bisphosphoglycerate resulting in the synthesis of ATP and formation of 3-phosphoglycerate.</a:t>
            </a:r>
            <a:endParaRPr lang="en-US" dirty="0"/>
          </a:p>
          <a:p>
            <a:pPr>
              <a:lnSpc>
                <a:spcPct val="150000"/>
              </a:lnSpc>
            </a:pPr>
            <a:r>
              <a:rPr lang="en-US" dirty="0"/>
              <a:t> This step is a good example of substrate level phosphorylation, since ATP is synthesized from the substrate without the involvement of electron transport chain. </a:t>
            </a:r>
            <a:endParaRPr lang="en-US" dirty="0"/>
          </a:p>
          <a:p>
            <a:pPr>
              <a:lnSpc>
                <a:spcPct val="150000"/>
              </a:lnSpc>
            </a:pPr>
            <a:r>
              <a:rPr lang="en-US" dirty="0"/>
              <a:t>Phosphoglycerate kinase reaction is reversible, a rare example among the kinase reactions.</a:t>
            </a:r>
            <a:endParaRPr lang="en-US" dirty="0"/>
          </a:p>
          <a:p>
            <a:pPr>
              <a:lnSpc>
                <a:spcPct val="150000"/>
              </a:lnSpc>
            </a:pPr>
            <a:r>
              <a:rPr lang="en-US" dirty="0"/>
              <a:t> 8. 3-Phosphoglycerate is converted to 2-phosphoglycerate by phosphoglycerate mutase. This is an isomerization reaction.</a:t>
            </a:r>
            <a:endParaRPr lang="en-IN" dirty="0"/>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1868" y="406400"/>
            <a:ext cx="10659532" cy="5994400"/>
          </a:xfrm>
        </p:spPr>
        <p:txBody>
          <a:bodyPr>
            <a:noAutofit/>
          </a:bodyPr>
          <a:lstStyle/>
          <a:p>
            <a:pPr>
              <a:lnSpc>
                <a:spcPct val="160000"/>
              </a:lnSpc>
            </a:pPr>
            <a:r>
              <a:rPr lang="en-US" dirty="0"/>
              <a:t>The high energy compound </a:t>
            </a:r>
            <a:r>
              <a:rPr lang="en-US" dirty="0" err="1"/>
              <a:t>phosphoenol</a:t>
            </a:r>
            <a:r>
              <a:rPr lang="en-US" dirty="0"/>
              <a:t> pyruvate is generated from 2-phosphoglycerate by the enzyme enolase.</a:t>
            </a:r>
            <a:endParaRPr lang="en-US" dirty="0"/>
          </a:p>
          <a:p>
            <a:pPr>
              <a:lnSpc>
                <a:spcPct val="160000"/>
              </a:lnSpc>
            </a:pPr>
            <a:r>
              <a:rPr lang="en-US" dirty="0"/>
              <a:t> This enzyme requires Mg2+ or Mn2+ and is inhibited by fluoride.</a:t>
            </a:r>
            <a:endParaRPr lang="en-US" dirty="0"/>
          </a:p>
          <a:p>
            <a:pPr>
              <a:lnSpc>
                <a:spcPct val="160000"/>
              </a:lnSpc>
            </a:pPr>
            <a:r>
              <a:rPr lang="en-US" dirty="0"/>
              <a:t> For blood glucose estimation in the laboratory, fluoride is added to the blood to prevent glycolysis by the cells, so that blood glucose is correctly estimated.</a:t>
            </a:r>
            <a:endParaRPr lang="en-US" dirty="0"/>
          </a:p>
          <a:p>
            <a:pPr>
              <a:lnSpc>
                <a:spcPct val="160000"/>
              </a:lnSpc>
            </a:pPr>
            <a:r>
              <a:rPr lang="en-US" dirty="0"/>
              <a:t>(Fluoride combines with Mg2+ and phosphate to form a complex that binds with active site of enolase and blocks access of substrate. Thus, fluoride is an unusual competitive inhibitor).</a:t>
            </a:r>
            <a:endParaRPr lang="en-US" dirty="0"/>
          </a:p>
          <a:p>
            <a:pPr>
              <a:lnSpc>
                <a:spcPct val="160000"/>
              </a:lnSpc>
            </a:pPr>
            <a:r>
              <a:rPr lang="en-US" dirty="0"/>
              <a:t> 10. The enzyme pyruvate kinase </a:t>
            </a:r>
            <a:r>
              <a:rPr lang="en-US" dirty="0" err="1"/>
              <a:t>catalyses</a:t>
            </a:r>
            <a:r>
              <a:rPr lang="en-US" dirty="0"/>
              <a:t> the transfer of high energy phosphate from </a:t>
            </a:r>
            <a:r>
              <a:rPr lang="en-US" dirty="0" err="1"/>
              <a:t>phosphoenol</a:t>
            </a:r>
            <a:r>
              <a:rPr lang="en-US" dirty="0"/>
              <a:t> pyruvate to ADP, leading to the formation of ATP. This step also is a substrate level phosphorylation. This reaction is irreversible.</a:t>
            </a:r>
            <a:endParaRPr lang="en-IN" dirty="0"/>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1"/>
          <a:stretch>
            <a:fillRect/>
          </a:stretch>
        </p:blipFill>
        <p:spPr>
          <a:xfrm>
            <a:off x="879590" y="1353848"/>
            <a:ext cx="10314286" cy="382857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52233" y="2505670"/>
            <a:ext cx="6087533" cy="1446550"/>
          </a:xfrm>
          <a:prstGeom prst="rect">
            <a:avLst/>
          </a:prstGeom>
          <a:noFill/>
        </p:spPr>
        <p:txBody>
          <a:bodyPr wrap="square" lIns="91440" tIns="45720" rIns="91440" bIns="45720">
            <a:spAutoFit/>
          </a:bodyPr>
          <a:lstStyle/>
          <a:p>
            <a:pPr algn="ctr"/>
            <a:r>
              <a:rPr lang="en-US" sz="88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Thank You</a:t>
            </a:r>
            <a:endParaRPr lang="en-US" sz="88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69733" y="1524000"/>
            <a:ext cx="5644188" cy="2921000"/>
          </a:xfrm>
        </p:spPr>
        <p:txBody>
          <a:bodyPr/>
          <a:lstStyle/>
          <a:p>
            <a:r>
              <a:rPr lang="en-US" dirty="0"/>
              <a:t>                      </a:t>
            </a:r>
            <a:r>
              <a:rPr lang="en-US" sz="6000" dirty="0"/>
              <a:t>GLYCOLYSIS</a:t>
            </a:r>
            <a:endParaRPr lang="en-IN" sz="6000" dirty="0"/>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4329" y="711200"/>
            <a:ext cx="10353762" cy="5435600"/>
          </a:xfrm>
        </p:spPr>
        <p:txBody>
          <a:bodyPr/>
          <a:lstStyle/>
          <a:p>
            <a:pPr>
              <a:lnSpc>
                <a:spcPct val="150000"/>
              </a:lnSpc>
            </a:pPr>
            <a:r>
              <a:rPr lang="en-US" dirty="0"/>
              <a:t>Glycolysis is derived from the Greek words (glycose—sweet or sugar; lysis—dissolution). </a:t>
            </a:r>
            <a:endParaRPr lang="en-US" dirty="0"/>
          </a:p>
          <a:p>
            <a:pPr>
              <a:lnSpc>
                <a:spcPct val="150000"/>
              </a:lnSpc>
            </a:pPr>
            <a:r>
              <a:rPr lang="en-US" dirty="0"/>
              <a:t>It is a universal pathway in the living cells. </a:t>
            </a:r>
            <a:endParaRPr lang="en-US" dirty="0"/>
          </a:p>
          <a:p>
            <a:pPr>
              <a:lnSpc>
                <a:spcPct val="150000"/>
              </a:lnSpc>
            </a:pPr>
            <a:r>
              <a:rPr lang="en-US" dirty="0"/>
              <a:t>The complete pathway of glycolysis was elucidated in 1940. </a:t>
            </a:r>
            <a:endParaRPr lang="en-US" dirty="0"/>
          </a:p>
          <a:p>
            <a:pPr>
              <a:lnSpc>
                <a:spcPct val="150000"/>
              </a:lnSpc>
            </a:pPr>
            <a:r>
              <a:rPr lang="en-US" dirty="0"/>
              <a:t>This pathway is often referred to as Embden-Meyerhof pathway (E.M. pathway) in </a:t>
            </a:r>
            <a:r>
              <a:rPr lang="en-US" dirty="0" err="1"/>
              <a:t>honour</a:t>
            </a:r>
            <a:r>
              <a:rPr lang="en-US" dirty="0"/>
              <a:t> of the two biochemists who made a major contribution to the knowledge of glycolysis.</a:t>
            </a:r>
            <a:endParaRPr lang="en-US" dirty="0"/>
          </a:p>
          <a:p>
            <a:pPr>
              <a:lnSpc>
                <a:spcPct val="150000"/>
              </a:lnSpc>
            </a:pPr>
            <a:r>
              <a:rPr lang="en-US" dirty="0"/>
              <a:t> Glycolysis is defined as the sequence of reactions converting glucose (or glycogen) to pyruvate or lactate, with the production of ATP.</a:t>
            </a:r>
            <a:endParaRPr lang="en-IN" dirty="0"/>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02733" y="423333"/>
            <a:ext cx="10405534" cy="5232403"/>
          </a:xfrm>
        </p:spPr>
        <p:txBody>
          <a:bodyPr>
            <a:normAutofit/>
          </a:bodyPr>
          <a:lstStyle/>
          <a:p>
            <a:pPr algn="l">
              <a:lnSpc>
                <a:spcPct val="150000"/>
              </a:lnSpc>
            </a:pPr>
            <a:r>
              <a:rPr lang="en-US" sz="2000" b="1" dirty="0"/>
              <a:t>Salient features</a:t>
            </a:r>
            <a:br>
              <a:rPr lang="en-US" sz="2000" b="1" dirty="0"/>
            </a:br>
            <a:r>
              <a:rPr lang="en-US" sz="2000" b="0" cap="none" dirty="0">
                <a:latin typeface="+mn-lt"/>
              </a:rPr>
              <a:t>1. Glycolysis takes place in all cells of the body. The enzymes of this pathway are present in the </a:t>
            </a:r>
            <a:r>
              <a:rPr lang="en-US" sz="2000" b="0" cap="none" dirty="0" err="1">
                <a:latin typeface="+mn-lt"/>
              </a:rPr>
              <a:t>cytosomal</a:t>
            </a:r>
            <a:r>
              <a:rPr lang="en-US" sz="2000" b="0" cap="none" dirty="0">
                <a:latin typeface="+mn-lt"/>
              </a:rPr>
              <a:t> fraction of the cell.</a:t>
            </a:r>
            <a:br>
              <a:rPr lang="en-US" sz="2000" b="0" cap="none" dirty="0">
                <a:latin typeface="+mn-lt"/>
              </a:rPr>
            </a:br>
            <a:r>
              <a:rPr lang="en-US" sz="2000" b="0" cap="none" dirty="0">
                <a:latin typeface="+mn-lt"/>
              </a:rPr>
              <a:t>2. Glycolysis occurs in the absence of oxygen (anaerobic) or in the presence of oxygen (aerobic). Lactate is the end product under anaerobic condition. In the aerobic condition, pyruvate is formed, which is then oxidized to CO2 and H2O.</a:t>
            </a:r>
            <a:br>
              <a:rPr lang="en-US" sz="2000" b="0" cap="none" dirty="0">
                <a:latin typeface="+mn-lt"/>
              </a:rPr>
            </a:br>
            <a:r>
              <a:rPr lang="en-US" sz="2000" b="0" cap="none" dirty="0">
                <a:latin typeface="+mn-lt"/>
              </a:rPr>
              <a:t>3. Glycolysis is a major pathway for ATP synthesis in tissues lacking mitochondria, </a:t>
            </a:r>
            <a:r>
              <a:rPr lang="en-US" sz="2000" b="0" cap="none" dirty="0" err="1">
                <a:latin typeface="+mn-lt"/>
              </a:rPr>
              <a:t>e.G.</a:t>
            </a:r>
            <a:r>
              <a:rPr lang="en-US" sz="2000" b="0" cap="none" dirty="0">
                <a:latin typeface="+mn-lt"/>
              </a:rPr>
              <a:t> Erythrocytes, cornea, lens etc. Glycolysis hexose monophosphate shunt other carbohydrates (galactose, fructose) glycogenesis lipogenesis (synthesis of fat) non-essential amino acids Oxidative pathways synthetic pathways</a:t>
            </a:r>
            <a:endParaRPr lang="en-IN" sz="2000" b="0" dirty="0">
              <a:latin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8195" y="795867"/>
            <a:ext cx="10353762" cy="5765800"/>
          </a:xfrm>
        </p:spPr>
        <p:txBody>
          <a:bodyPr>
            <a:normAutofit/>
          </a:bodyPr>
          <a:lstStyle/>
          <a:p>
            <a:pPr>
              <a:lnSpc>
                <a:spcPct val="150000"/>
              </a:lnSpc>
            </a:pPr>
            <a:r>
              <a:rPr lang="en-US" dirty="0"/>
              <a:t>4. Glycolysis is very essential for brain which is dependent on glucose for energy. The glucose in brain has to undergo glycolysis before it is oxidized to CO2 and H2O.</a:t>
            </a:r>
            <a:endParaRPr lang="en-US" dirty="0"/>
          </a:p>
          <a:p>
            <a:pPr>
              <a:lnSpc>
                <a:spcPct val="150000"/>
              </a:lnSpc>
            </a:pPr>
            <a:r>
              <a:rPr lang="en-US" dirty="0"/>
              <a:t> 5. Glycolysis (anaerobic) may be summarized by the net reaction </a:t>
            </a:r>
            <a:endParaRPr lang="en-US" dirty="0"/>
          </a:p>
          <a:p>
            <a:pPr marL="0" indent="0">
              <a:lnSpc>
                <a:spcPct val="150000"/>
              </a:lnSpc>
              <a:buNone/>
            </a:pPr>
            <a:r>
              <a:rPr lang="en-US" dirty="0"/>
              <a:t>        Glucose + 2ADP + 2Pi      2Lactate + 2ATP </a:t>
            </a:r>
            <a:endParaRPr lang="en-US" dirty="0"/>
          </a:p>
          <a:p>
            <a:pPr>
              <a:lnSpc>
                <a:spcPct val="150000"/>
              </a:lnSpc>
            </a:pPr>
            <a:r>
              <a:rPr lang="en-US" dirty="0"/>
              <a:t>6. Glycolysis is a central metabolic pathway with many of its intermediates providing branch point to other pathways. Thus, the intermediates of glycolysis are useful for the synthesis of amino acids and fat. </a:t>
            </a:r>
            <a:endParaRPr lang="en-US" dirty="0"/>
          </a:p>
          <a:p>
            <a:pPr>
              <a:lnSpc>
                <a:spcPct val="150000"/>
              </a:lnSpc>
            </a:pPr>
            <a:r>
              <a:rPr lang="en-US" dirty="0"/>
              <a:t>7. Reversal of glycolysis along with the alternate arrangements at the irreversible steps, will result in the synthesis of glucose (gluconeogenesis). </a:t>
            </a:r>
            <a:endParaRPr lang="en-IN" dirty="0"/>
          </a:p>
        </p:txBody>
      </p:sp>
      <p:sp>
        <p:nvSpPr>
          <p:cNvPr id="4" name="Arrow: Right 3"/>
          <p:cNvSpPr/>
          <p:nvPr/>
        </p:nvSpPr>
        <p:spPr>
          <a:xfrm>
            <a:off x="4038600" y="2650066"/>
            <a:ext cx="287867" cy="152400"/>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IN"/>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22867" y="1422400"/>
            <a:ext cx="10344690" cy="3005667"/>
          </a:xfrm>
        </p:spPr>
        <p:txBody>
          <a:bodyPr>
            <a:normAutofit/>
          </a:bodyPr>
          <a:lstStyle/>
          <a:p>
            <a:pPr marL="0" indent="0">
              <a:lnSpc>
                <a:spcPct val="150000"/>
              </a:lnSpc>
              <a:buNone/>
            </a:pPr>
            <a:r>
              <a:rPr lang="en-US" dirty="0"/>
              <a:t>The pathway can be divided into three distinct phases</a:t>
            </a:r>
            <a:endParaRPr lang="en-US" dirty="0"/>
          </a:p>
          <a:p>
            <a:pPr>
              <a:lnSpc>
                <a:spcPct val="150000"/>
              </a:lnSpc>
            </a:pPr>
            <a:r>
              <a:rPr lang="en-US" dirty="0"/>
              <a:t> A. Energy investment phase or priming stage</a:t>
            </a:r>
            <a:endParaRPr lang="en-US" dirty="0"/>
          </a:p>
          <a:p>
            <a:pPr>
              <a:lnSpc>
                <a:spcPct val="150000"/>
              </a:lnSpc>
            </a:pPr>
            <a:r>
              <a:rPr lang="en-US" dirty="0"/>
              <a:t> B. Splitting phase </a:t>
            </a:r>
            <a:endParaRPr lang="en-US" dirty="0"/>
          </a:p>
          <a:p>
            <a:pPr>
              <a:lnSpc>
                <a:spcPct val="150000"/>
              </a:lnSpc>
            </a:pPr>
            <a:r>
              <a:rPr lang="en-US" dirty="0"/>
              <a:t>C. Energy generation phase. </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1"/>
          <a:stretch>
            <a:fillRect/>
          </a:stretch>
        </p:blipFill>
        <p:spPr>
          <a:xfrm>
            <a:off x="3191934" y="194734"/>
            <a:ext cx="5706533" cy="6518544"/>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80533" y="812800"/>
            <a:ext cx="9042399" cy="5028364"/>
          </a:xfrm>
          <a:prstGeom prst="rect">
            <a:avLst/>
          </a:prstGeom>
        </p:spPr>
        <p:txBody>
          <a:bodyPr wrap="square">
            <a:spAutoFit/>
          </a:bodyPr>
          <a:lstStyle/>
          <a:p>
            <a:pPr marL="342900" indent="-342900">
              <a:lnSpc>
                <a:spcPct val="150000"/>
              </a:lnSpc>
              <a:buAutoNum type="alphaUcPeriod"/>
            </a:pPr>
            <a:r>
              <a:rPr lang="en-US" b="1" dirty="0"/>
              <a:t>Energy investment phase </a:t>
            </a:r>
            <a:endParaRPr lang="en-US" dirty="0"/>
          </a:p>
          <a:p>
            <a:pPr marL="342900" indent="-342900">
              <a:lnSpc>
                <a:spcPct val="150000"/>
              </a:lnSpc>
              <a:buFont typeface="Arial" panose="020B0604020202020204" pitchFamily="34" charset="0"/>
              <a:buChar char="•"/>
            </a:pPr>
            <a:r>
              <a:rPr lang="en-US" dirty="0"/>
              <a:t>Glucose is phosphorylated to glucose 6-phosphate by hexokinase or glucokinase (both are isoenzymes). </a:t>
            </a:r>
            <a:endParaRPr lang="en-US" dirty="0"/>
          </a:p>
          <a:p>
            <a:pPr marL="342900" indent="-342900">
              <a:lnSpc>
                <a:spcPct val="150000"/>
              </a:lnSpc>
              <a:buFont typeface="Arial" panose="020B0604020202020204" pitchFamily="34" charset="0"/>
              <a:buChar char="•"/>
            </a:pPr>
            <a:r>
              <a:rPr lang="en-US" dirty="0"/>
              <a:t>This is an irreversible reaction, dependent on ATP and Mg2+. The enzyme hexokinase is present in almost all the tissues.</a:t>
            </a:r>
            <a:endParaRPr lang="en-US" dirty="0"/>
          </a:p>
          <a:p>
            <a:pPr marL="342900" indent="-342900">
              <a:lnSpc>
                <a:spcPct val="150000"/>
              </a:lnSpc>
              <a:buFont typeface="Arial" panose="020B0604020202020204" pitchFamily="34" charset="0"/>
              <a:buChar char="•"/>
            </a:pPr>
            <a:r>
              <a:rPr lang="en-US" dirty="0"/>
              <a:t> It </a:t>
            </a:r>
            <a:r>
              <a:rPr lang="en-US" dirty="0" err="1"/>
              <a:t>catalyses</a:t>
            </a:r>
            <a:r>
              <a:rPr lang="en-US" dirty="0"/>
              <a:t> the phosphorylation of various hexoses (fructose, mannose etc.), has low Km for substrates (about 0.1 mM) and is inhibited by glucose 6-phosphate.</a:t>
            </a:r>
            <a:endParaRPr lang="en-US" dirty="0"/>
          </a:p>
          <a:p>
            <a:pPr marL="342900" indent="-342900">
              <a:lnSpc>
                <a:spcPct val="150000"/>
              </a:lnSpc>
              <a:buFont typeface="Arial" panose="020B0604020202020204" pitchFamily="34" charset="0"/>
              <a:buChar char="•"/>
            </a:pPr>
            <a:r>
              <a:rPr lang="en-US" dirty="0"/>
              <a:t> Glucokinase present in liver, </a:t>
            </a:r>
            <a:r>
              <a:rPr lang="en-US" dirty="0" err="1"/>
              <a:t>catalyses</a:t>
            </a:r>
            <a:r>
              <a:rPr lang="en-US" dirty="0"/>
              <a:t> the phosphorylation of only glucose, has high Km for glucose (10 mM) and is not inhibited by glucose 6-phosphate. Due to high affinity (low Km), glucose is utilized by hexokinase even at low concentration, </a:t>
            </a:r>
            <a:endParaRPr lang="en-US" dirty="0"/>
          </a:p>
          <a:p>
            <a:pPr>
              <a:lnSpc>
                <a:spcPct val="150000"/>
              </a:lnSpc>
            </a:pPr>
            <a:endParaRPr lang="en-IN" dirty="0"/>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6300" y="558799"/>
            <a:ext cx="10439399" cy="6138334"/>
          </a:xfrm>
        </p:spPr>
        <p:txBody>
          <a:bodyPr>
            <a:normAutofit/>
          </a:bodyPr>
          <a:lstStyle/>
          <a:p>
            <a:pPr>
              <a:lnSpc>
                <a:spcPct val="150000"/>
              </a:lnSpc>
            </a:pPr>
            <a:r>
              <a:rPr lang="en-US" dirty="0"/>
              <a:t>whereas glucokinase </a:t>
            </a:r>
            <a:r>
              <a:rPr lang="en-IN" dirty="0"/>
              <a:t>acts only at higher levels of glucose i.e., after a meal when blood glucose concentration is above 100 mg/dl.</a:t>
            </a:r>
            <a:endParaRPr lang="en-IN" dirty="0"/>
          </a:p>
          <a:p>
            <a:pPr>
              <a:lnSpc>
                <a:spcPct val="150000"/>
              </a:lnSpc>
            </a:pPr>
            <a:r>
              <a:rPr lang="en-IN" dirty="0"/>
              <a:t> Glucose 6-phosphate is impermeable to the cell membrane. </a:t>
            </a:r>
            <a:endParaRPr lang="en-IN" dirty="0"/>
          </a:p>
          <a:p>
            <a:pPr>
              <a:lnSpc>
                <a:spcPct val="150000"/>
              </a:lnSpc>
            </a:pPr>
            <a:r>
              <a:rPr lang="en-IN" dirty="0"/>
              <a:t>It is a central molecule with a variety of metabolic fates—glycolysis, glycogenesis, gluconeogenesis and pentose phosphate pathway.</a:t>
            </a:r>
            <a:endParaRPr lang="en-IN" dirty="0"/>
          </a:p>
          <a:p>
            <a:pPr>
              <a:lnSpc>
                <a:spcPct val="150000"/>
              </a:lnSpc>
            </a:pPr>
            <a:r>
              <a:rPr lang="en-IN" dirty="0"/>
              <a:t> 2. Glucose 6-phosphate undergoes isomerization to give fructose 6-phosphate in the presence of the enzyme phosphohexose isomerase and Mg2+.</a:t>
            </a:r>
            <a:endParaRPr lang="en-IN" dirty="0"/>
          </a:p>
          <a:p>
            <a:pPr>
              <a:lnSpc>
                <a:spcPct val="150000"/>
              </a:lnSpc>
            </a:pPr>
            <a:r>
              <a:rPr lang="en-IN" dirty="0"/>
              <a:t> 3. Fructose 6-phosphate is phosphorylated to fructose 1,6-bisphosphate by phosphofructokinase (PFK). This is an irreversible and a regulatory step in glycolysis. </a:t>
            </a:r>
            <a:endParaRPr lang="en-IN" dirty="0"/>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fillRect/>
          </a:stretch>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TM04033921[[fn=Damask]]</Template>
  <TotalTime>0</TotalTime>
  <Words>5537</Words>
  <Application>WPS Presentation</Application>
  <PresentationFormat>Widescreen</PresentationFormat>
  <Paragraphs>58</Paragraphs>
  <Slides>15</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15</vt:i4>
      </vt:variant>
    </vt:vector>
  </HeadingPairs>
  <TitlesOfParts>
    <vt:vector size="24" baseType="lpstr">
      <vt:lpstr>Arial</vt:lpstr>
      <vt:lpstr>SimSun</vt:lpstr>
      <vt:lpstr>Wingdings</vt:lpstr>
      <vt:lpstr>Bookman Old Style</vt:lpstr>
      <vt:lpstr>Microsoft YaHei</vt:lpstr>
      <vt:lpstr>Arial Unicode MS</vt:lpstr>
      <vt:lpstr>Rockwell</vt:lpstr>
      <vt:lpstr>Calibri</vt:lpstr>
      <vt:lpstr>Damask</vt:lpstr>
      <vt:lpstr>PowerPoint 演示文稿</vt:lpstr>
      <vt:lpstr>                      GLYCOLYSIS</vt:lpstr>
      <vt:lpstr>PowerPoint 演示文稿</vt:lpstr>
      <vt:lpstr>Salient features 1. Glycolysis takes place in all cells of the body. The enzymes of this pathway are present in the cytosomal fraction of the cell. 2. Glycolysis occurs in the absence of oxygen (anaerobic) or in the presence of oxygen (aerobic). Lactate is the end product under anaerobic condition. In the aerobic condition, pyruvate is formed, which is then oxidized to CO2 and H2O. 3. Glycolysis is a major pathway for ATP synthesis in tissues lacking mitochondria, e.G. Erythrocytes, cornea, lens etc. Glycolysis hexose monophosphate shunt other carbohydrates (galactose, fructose) glycogenesis lipogenesis (synthesis of fat) non-essential amino acids Oxidative pathways synthetic pathways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Glycolysis is derived from the Greek words (glycose—sweet or sugar; lysis—dissolution). It is a universal pathway in the living cells.  The complete pathway of glycolysis was elucidated in 1940. This pathway is often referred to as Embden-Meyerhof pathway (E.M. pathway) in honour of the two biochemists who made a major contribution to the knowledge of glycolysis. Glycolysis is defined as the sequence of reactions converting glucose (or glycogen) to pyruvate or lactate, with the production of ATP. (synthesis of fat) Non-essential amino acids OXIDATIVE PATHWAYS SYNTHETIC PATHWAYS</dc:title>
  <dc:creator>Barnabas Jalli</dc:creator>
  <cp:lastModifiedBy>Admin</cp:lastModifiedBy>
  <cp:revision>15</cp:revision>
  <dcterms:created xsi:type="dcterms:W3CDTF">2023-07-07T17:08:00Z</dcterms:created>
  <dcterms:modified xsi:type="dcterms:W3CDTF">2023-07-08T05:49:57Z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DE3D4A99CA8B4759A6777B165F9824D2</vt:lpwstr>
  </property>
  <property fmtid="{D5CDD505-2E9C-101B-9397-08002B2CF9AE}" pid="3" name="KSOProductBuildVer">
    <vt:lpwstr>1033-11.2.0.11537</vt:lpwstr>
  </property>
</Properties>
</file>